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6" r:id="rId5"/>
    <p:sldId id="267" r:id="rId6"/>
    <p:sldId id="259" r:id="rId7"/>
    <p:sldId id="265" r:id="rId8"/>
    <p:sldId id="263" r:id="rId9"/>
    <p:sldId id="261" r:id="rId1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jyow9AoWmTIbobwgAJlcqvQl7a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1"/>
    <p:restoredTop sz="94632"/>
  </p:normalViewPr>
  <p:slideViewPr>
    <p:cSldViewPr snapToGrid="0">
      <p:cViewPr>
        <p:scale>
          <a:sx n="91" d="100"/>
          <a:sy n="91" d="100"/>
        </p:scale>
        <p:origin x="72" y="5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" name="Google Shape;45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1" name="Google Shape;5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Students will complete 4 STAR reader tests throughout an academic year.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1188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Students will complete 4 STAR reader tests throughout an academic year.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0249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" name="Google Shape;5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" name="Google Shape;5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681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" name="Google Shape;6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910"/>
            <a:ext cx="9143999" cy="685018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2"/>
          <p:cNvSpPr txBox="1">
            <a:spLocks noGrp="1"/>
          </p:cNvSpPr>
          <p:nvPr>
            <p:ph type="ctrTitle"/>
          </p:nvPr>
        </p:nvSpPr>
        <p:spPr>
          <a:xfrm>
            <a:off x="685800" y="3183478"/>
            <a:ext cx="7772400" cy="1842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ubTitle" idx="1"/>
          </p:nvPr>
        </p:nvSpPr>
        <p:spPr>
          <a:xfrm>
            <a:off x="1143000" y="5117583"/>
            <a:ext cx="6858000" cy="1190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3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3"/>
          <p:cNvSpPr txBox="1">
            <a:spLocks noGrp="1"/>
          </p:cNvSpPr>
          <p:nvPr>
            <p:ph type="body" idx="1"/>
          </p:nvPr>
        </p:nvSpPr>
        <p:spPr>
          <a:xfrm>
            <a:off x="628650" y="16224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910"/>
            <a:ext cx="9143999" cy="685018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4"/>
          <p:cNvSpPr txBox="1">
            <a:spLocks noGrp="1"/>
          </p:cNvSpPr>
          <p:nvPr>
            <p:ph type="title"/>
          </p:nvPr>
        </p:nvSpPr>
        <p:spPr>
          <a:xfrm>
            <a:off x="623888" y="2437875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4"/>
          <p:cNvSpPr txBox="1">
            <a:spLocks noGrp="1"/>
          </p:cNvSpPr>
          <p:nvPr>
            <p:ph type="body" idx="1"/>
          </p:nvPr>
        </p:nvSpPr>
        <p:spPr>
          <a:xfrm>
            <a:off x="623888" y="5317600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5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5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6"/>
          <p:cNvSpPr txBox="1">
            <a:spLocks noGrp="1"/>
          </p:cNvSpPr>
          <p:nvPr>
            <p:ph type="title"/>
          </p:nvPr>
        </p:nvSpPr>
        <p:spPr>
          <a:xfrm>
            <a:off x="629841" y="1062"/>
            <a:ext cx="7886700" cy="153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36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6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3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7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3263"/>
            <a:ext cx="9143999" cy="683454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628650" y="16224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1"/>
          <p:cNvSpPr txBox="1">
            <a:spLocks noGrp="1"/>
          </p:cNvSpPr>
          <p:nvPr>
            <p:ph type="ctrTitle"/>
          </p:nvPr>
        </p:nvSpPr>
        <p:spPr>
          <a:xfrm>
            <a:off x="685800" y="3183478"/>
            <a:ext cx="7772400" cy="1842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Font typeface="Calibri"/>
              <a:buNone/>
            </a:pPr>
            <a:r>
              <a:rPr lang="en-GB"/>
              <a:t>Parent Engagement Evening: </a:t>
            </a:r>
            <a:br>
              <a:rPr lang="en-GB"/>
            </a:br>
            <a:r>
              <a:rPr lang="en-GB"/>
              <a:t>Accelerated Reader</a:t>
            </a:r>
            <a:endParaRPr/>
          </a:p>
        </p:txBody>
      </p:sp>
      <p:sp>
        <p:nvSpPr>
          <p:cNvPr id="42" name="Google Shape;42;p41"/>
          <p:cNvSpPr txBox="1">
            <a:spLocks noGrp="1"/>
          </p:cNvSpPr>
          <p:nvPr>
            <p:ph type="subTitle" idx="1"/>
          </p:nvPr>
        </p:nvSpPr>
        <p:spPr>
          <a:xfrm>
            <a:off x="1143000" y="5117583"/>
            <a:ext cx="6858000" cy="1190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GB"/>
              <a:t>Academic Year 2022-2023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2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GB"/>
              <a:t>Our Academy Sentence</a:t>
            </a:r>
            <a:endParaRPr/>
          </a:p>
        </p:txBody>
      </p:sp>
      <p:sp>
        <p:nvSpPr>
          <p:cNvPr id="48" name="Google Shape;48;p42"/>
          <p:cNvSpPr txBox="1">
            <a:spLocks noGrp="1"/>
          </p:cNvSpPr>
          <p:nvPr>
            <p:ph type="body" idx="1"/>
          </p:nvPr>
        </p:nvSpPr>
        <p:spPr>
          <a:xfrm>
            <a:off x="628650" y="16224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48648"/>
              <a:buNone/>
            </a:pPr>
            <a:endParaRPr sz="4000" b="1" i="1"/>
          </a:p>
          <a:p>
            <a:pPr marL="1143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48648"/>
              <a:buNone/>
            </a:pPr>
            <a:r>
              <a:rPr lang="en-GB" sz="4000" b="1" i="1"/>
              <a:t>Bishop Barrington Academy provided the knowledge, skills and qualifications that opened the doors to University or a credible alternative and allowed students to thrive in a top job.</a:t>
            </a:r>
            <a:endParaRPr sz="4000"/>
          </a:p>
          <a:p>
            <a:pPr marL="11430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498"/>
              <a:buNone/>
            </a:pPr>
            <a:br>
              <a:rPr lang="en-GB"/>
            </a:br>
            <a:br>
              <a:rPr lang="en-GB"/>
            </a:b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9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GB"/>
              <a:t>Accelerated Reader</a:t>
            </a:r>
            <a:endParaRPr/>
          </a:p>
        </p:txBody>
      </p:sp>
      <p:sp>
        <p:nvSpPr>
          <p:cNvPr id="54" name="Google Shape;54;p39"/>
          <p:cNvSpPr txBox="1">
            <a:spLocks noGrp="1"/>
          </p:cNvSpPr>
          <p:nvPr>
            <p:ph type="body" idx="1"/>
          </p:nvPr>
        </p:nvSpPr>
        <p:spPr>
          <a:xfrm>
            <a:off x="628650" y="16224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457200" lvl="0" indent="-31509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STAR Reader Tests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 dirty="0"/>
          </a:p>
          <a:p>
            <a:pPr marL="457200" lvl="0" indent="-31509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Accelerated Reader Lessons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 dirty="0"/>
          </a:p>
          <a:p>
            <a:pPr marL="457200" lvl="0" indent="-31509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Additional reading interventions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 dirty="0"/>
          </a:p>
          <a:p>
            <a:pPr marL="457200" lvl="0" indent="-31509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Reading Rewards</a:t>
            </a:r>
            <a:endParaRPr dirty="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1509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Students can pick a text they are interested in at their level to encourage success</a:t>
            </a:r>
            <a:br>
              <a:rPr lang="en-GB" dirty="0"/>
            </a:br>
            <a:br>
              <a:rPr lang="en-GB" dirty="0"/>
            </a:b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9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GB" dirty="0"/>
              <a:t>Accelerated Reader: Progress Tracker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16C71E-3E3B-2548-A5A6-31A74455A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159" y="1648498"/>
            <a:ext cx="5593682" cy="442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83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9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GB" dirty="0"/>
              <a:t>Accelerated Reader: Online Bookshelf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7D68B3-63FD-0945-8CCD-626CFB600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601" y="1668379"/>
            <a:ext cx="6238039" cy="441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28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GB"/>
              <a:t>How can you help?</a:t>
            </a:r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628650" y="16224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Encouraging reading as often as possible at home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Encouraging your child to read anything / everything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Talk about reading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Reading strategies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Having a quiet space / time in the house for reading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Modelling reading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Encouraging 20 minutes of reading, Monday to Friday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Reading to your child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Visiting a local library / signing up for a library card</a:t>
            </a:r>
            <a:br>
              <a:rPr lang="en-GB" dirty="0"/>
            </a:br>
            <a:br>
              <a:rPr lang="en-GB" dirty="0"/>
            </a:b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GB"/>
              <a:t>How can you help?</a:t>
            </a:r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141953" y="1524000"/>
            <a:ext cx="429701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sz="2400" dirty="0"/>
              <a:t>Parents and carers have a separate log in.</a:t>
            </a: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 lang="en-GB" sz="2400"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sz="2400" dirty="0"/>
              <a:t>This allows you to monitor and track your child’s progress.</a:t>
            </a: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 lang="en-GB" sz="2400"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sz="2400" dirty="0"/>
              <a:t>If you would like these log in details, please ask a member of staff and we will send this information out to you.</a:t>
            </a:r>
            <a:endParaRPr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0264B1-28B4-C44B-ADF7-09F4AFEA1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970" y="1663535"/>
            <a:ext cx="4431694" cy="453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72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184506" y="1946982"/>
            <a:ext cx="2384080" cy="1788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2157637" y="1716283"/>
            <a:ext cx="2389769" cy="1792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27583" y="3700895"/>
            <a:ext cx="1886259" cy="2515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6979" y="4158024"/>
            <a:ext cx="1661109" cy="171469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7"/>
          <p:cNvSpPr txBox="1"/>
          <p:nvPr/>
        </p:nvSpPr>
        <p:spPr>
          <a:xfrm>
            <a:off x="628650" y="357224"/>
            <a:ext cx="8356324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Promoting Reading in School:</a:t>
            </a:r>
            <a:endParaRPr dirty="0"/>
          </a:p>
        </p:txBody>
      </p:sp>
      <p:sp>
        <p:nvSpPr>
          <p:cNvPr id="88" name="Google Shape;88;p47"/>
          <p:cNvSpPr txBox="1"/>
          <p:nvPr/>
        </p:nvSpPr>
        <p:spPr>
          <a:xfrm>
            <a:off x="4806812" y="1716283"/>
            <a:ext cx="3895754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Pets Caught Reading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Caught Reading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Reading and Literacy Reward Points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Bishop Barrington Newspaper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Guided Reading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 Librarians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Training for Staff with a specific focus on reading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Reading interventions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Library trips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Carnegie Awards Book Club</a:t>
            </a:r>
            <a:endParaRPr dirty="0"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GB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University Trips, with a focus on reading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5"/>
          <p:cNvSpPr txBox="1">
            <a:spLocks noGrp="1"/>
          </p:cNvSpPr>
          <p:nvPr>
            <p:ph type="title"/>
          </p:nvPr>
        </p:nvSpPr>
        <p:spPr>
          <a:xfrm>
            <a:off x="628650" y="3263"/>
            <a:ext cx="7886700" cy="1520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GB"/>
              <a:t>Our New Library</a:t>
            </a:r>
            <a:endParaRPr/>
          </a:p>
        </p:txBody>
      </p:sp>
      <p:sp>
        <p:nvSpPr>
          <p:cNvPr id="72" name="Google Shape;72;p45"/>
          <p:cNvSpPr txBox="1">
            <a:spLocks noGrp="1"/>
          </p:cNvSpPr>
          <p:nvPr>
            <p:ph type="body" idx="1"/>
          </p:nvPr>
        </p:nvSpPr>
        <p:spPr>
          <a:xfrm>
            <a:off x="245192" y="1637173"/>
            <a:ext cx="430284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The library is open every day before school from 8am to 8:20am.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The library is open every night after school from 2:30pm till 3:30pm. 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Students have the opportunity to become Student Librarians. </a:t>
            </a:r>
            <a:endParaRPr dirty="0"/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None/>
            </a:pP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en-GB" dirty="0"/>
              <a:t>The library is located on the English corridor. </a:t>
            </a:r>
            <a:br>
              <a:rPr lang="en-GB" dirty="0"/>
            </a:b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B4C48F-9E2E-9746-837B-B1D0C42D0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033" y="2144511"/>
            <a:ext cx="4390873" cy="32828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321</Words>
  <Application>Microsoft Macintosh PowerPoint</Application>
  <PresentationFormat>On-screen Show (4:3)</PresentationFormat>
  <Paragraphs>56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Parent Engagement Evening:  Accelerated Reader</vt:lpstr>
      <vt:lpstr>Our Academy Sentence</vt:lpstr>
      <vt:lpstr>Accelerated Reader</vt:lpstr>
      <vt:lpstr>Accelerated Reader: Progress Tracker</vt:lpstr>
      <vt:lpstr>Accelerated Reader: Online Bookshelf</vt:lpstr>
      <vt:lpstr>How can you help?</vt:lpstr>
      <vt:lpstr>How can you help?</vt:lpstr>
      <vt:lpstr>PowerPoint Presentation</vt:lpstr>
      <vt:lpstr>Our New Library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Engagement Evening:  Accelerated Reader</dc:title>
  <dc:creator>Jessica Wilson</dc:creator>
  <cp:lastModifiedBy>Laura Bird</cp:lastModifiedBy>
  <cp:revision>3</cp:revision>
  <dcterms:created xsi:type="dcterms:W3CDTF">2021-06-24T12:33:47Z</dcterms:created>
  <dcterms:modified xsi:type="dcterms:W3CDTF">2023-02-16T20:04:33Z</dcterms:modified>
</cp:coreProperties>
</file>